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12"/>
  </p:notesMasterIdLst>
  <p:sldIdLst>
    <p:sldId id="256" r:id="rId4"/>
    <p:sldId id="296" r:id="rId5"/>
    <p:sldId id="295" r:id="rId6"/>
    <p:sldId id="299" r:id="rId7"/>
    <p:sldId id="298" r:id="rId8"/>
    <p:sldId id="297" r:id="rId9"/>
    <p:sldId id="300" r:id="rId10"/>
    <p:sldId id="3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e Fabiyi" initials="NF" lastIdx="0" clrIdx="0">
    <p:extLst>
      <p:ext uri="{19B8F6BF-5375-455C-9EA6-DF929625EA0E}">
        <p15:presenceInfo xmlns:p15="http://schemas.microsoft.com/office/powerpoint/2012/main" userId="S-1-5-21-2533831474-3314952793-3199051392-96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7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63982" autoAdjust="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3F3CE-DE76-4771-AA4F-923C31BB5411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39E8F-883C-4E8D-9661-F14C3E83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2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39E8F-883C-4E8D-9661-F14C3E835B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11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61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2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030" y="692672"/>
            <a:ext cx="10515600" cy="98600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3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2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2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165" y="456247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25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25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07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4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6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49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02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08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0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59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20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140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94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24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555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59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5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02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4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2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22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6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30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1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078173" y="1665023"/>
            <a:ext cx="9621672" cy="0"/>
          </a:xfrm>
          <a:prstGeom prst="line">
            <a:avLst/>
          </a:prstGeom>
          <a:ln w="50800">
            <a:gradFill>
              <a:gsLst>
                <a:gs pos="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45000"/>
                    <a:lumOff val="55000"/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7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251346" y="6397624"/>
            <a:ext cx="4798325" cy="317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PRESENTATION TITLE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3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6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pdreporting@cpaalberta.ca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8"/>
          <p:cNvSpPr txBox="1">
            <a:spLocks/>
          </p:cNvSpPr>
          <p:nvPr/>
        </p:nvSpPr>
        <p:spPr>
          <a:xfrm>
            <a:off x="961030" y="1888680"/>
            <a:ext cx="10515600" cy="98600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800" dirty="0"/>
              <a:t>Continuing Professional Development (CPD)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1" name="Text Placeholder 11"/>
          <p:cNvSpPr txBox="1">
            <a:spLocks/>
          </p:cNvSpPr>
          <p:nvPr/>
        </p:nvSpPr>
        <p:spPr>
          <a:xfrm>
            <a:off x="2122511" y="3592154"/>
            <a:ext cx="8056162" cy="72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z="2800" dirty="0"/>
              <a:t>CPD is any learning that develops and maintains professional competence to enable a member to continue to perform their professional role.</a:t>
            </a:r>
            <a:br>
              <a:rPr lang="en-CA" sz="2800" dirty="0"/>
            </a:b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3273" y="72043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2113" y="2663566"/>
            <a:ext cx="51171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Learning activities</a:t>
            </a:r>
          </a:p>
        </p:txBody>
      </p:sp>
    </p:spTree>
    <p:extLst>
      <p:ext uri="{BB962C8B-B14F-4D97-AF65-F5344CB8AC3E}">
        <p14:creationId xmlns:p14="http://schemas.microsoft.com/office/powerpoint/2010/main" val="360986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41886" y="803919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learning activity?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41886" y="2115934"/>
            <a:ext cx="10515600" cy="1868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Must be relevant and appropriate to your professional role and responsibilities;</a:t>
            </a:r>
            <a:br>
              <a:rPr lang="en-US" sz="2000" dirty="0" smtClean="0"/>
            </a:b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Allows for the development of new or existing competencies.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803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3661" y="616772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qualifies as a learning activity?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53661" y="1720840"/>
            <a:ext cx="903458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learn something while doing this activity?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the learning activity contain significant intellectual or practical content?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learning activity directly related to the competencies needed to continue your employment or practice?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learning activity relevant to your current professional needs and/or long-term career interests?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learning activity quantifiable (expressed in terms of a specific time range)?</a:t>
            </a:r>
          </a:p>
          <a:p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answer is yes to </a:t>
            </a:r>
            <a:r>
              <a:rPr lang="en-US" sz="2000" i="1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above questions, the activity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likely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qualify as a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learning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6946" y="819974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do I calculate my hours?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6946" y="1889708"/>
            <a:ext cx="83859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of the activity was new learning?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parts of the activity were relevant to your professional roles and responsibilities?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learning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eligible as new learning.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new leaning may be different from a colleague in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at the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course.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3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574" y="686179"/>
            <a:ext cx="9405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am instructing a course, can I claim this as CPD and if so, how many hours can I claim?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574" y="2404239"/>
            <a:ext cx="9511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meet the requirement of being a learning activity? Did </a:t>
            </a:r>
            <a:r>
              <a:rPr lang="en-US" sz="2000" i="1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learn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contain significant intellectual content?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 and research time for the instruction may be used for verifiable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hours;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 and research time can only be used once, unless there is new material when there has been a significant change to the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curriculum;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instruction hours is not considered to be a learning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276" y="797931"/>
            <a:ext cx="9564078" cy="1014475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would not be considered a learning activity?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276" y="2122609"/>
            <a:ext cx="9376509" cy="2894867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Examples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of activities not considered a learning activity in most cases (this is not a complete list):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Yoga or fitness programs to deal with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stress;</a:t>
            </a:r>
            <a:endParaRPr lang="en-US" sz="2000" dirty="0">
              <a:solidFill>
                <a:schemeClr val="tx1">
                  <a:tint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Art, painting, pottery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classes.</a:t>
            </a:r>
            <a:endParaRPr lang="en-US" sz="2000" dirty="0">
              <a:solidFill>
                <a:schemeClr val="tx1">
                  <a:tint val="75000"/>
                </a:schemeClr>
              </a:solidFill>
            </a:endParaRPr>
          </a:p>
          <a:p>
            <a:endParaRPr lang="en-US" sz="2000" dirty="0">
              <a:solidFill>
                <a:schemeClr val="tx1">
                  <a:tint val="75000"/>
                </a:schemeClr>
              </a:solidFill>
            </a:endParaRPr>
          </a:p>
          <a:p>
            <a:r>
              <a:rPr lang="en-CA" sz="2000" dirty="0">
                <a:solidFill>
                  <a:schemeClr val="tx1">
                    <a:tint val="75000"/>
                  </a:schemeClr>
                </a:solidFill>
              </a:rPr>
              <a:t>These activities do not contain significant intellectual content and are not relevant to a CPA’s professional role or responsibilities.</a:t>
            </a:r>
            <a:endParaRPr lang="en-US" sz="20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9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24635"/>
            <a:ext cx="10515600" cy="65869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56042"/>
            <a:ext cx="9931400" cy="3559175"/>
          </a:xfrm>
        </p:spPr>
        <p:txBody>
          <a:bodyPr>
            <a:normAutofit fontScale="92500"/>
          </a:bodyPr>
          <a:lstStyle/>
          <a:p>
            <a:pPr lvl="0"/>
            <a:r>
              <a:rPr lang="en-US" sz="2200" dirty="0">
                <a:solidFill>
                  <a:schemeClr val="tx1">
                    <a:tint val="75000"/>
                  </a:schemeClr>
                </a:solidFill>
              </a:rPr>
              <a:t>A learning activity is any activity that:</a:t>
            </a:r>
          </a:p>
          <a:p>
            <a:pPr marL="285750" lvl="1" indent="-285750"/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learning;</a:t>
            </a:r>
          </a:p>
          <a:p>
            <a:pPr marL="285750" lvl="1" indent="-285750"/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ontains </a:t>
            </a:r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intellectual or practical content;</a:t>
            </a:r>
          </a:p>
          <a:p>
            <a:pPr marL="285750" lvl="1" indent="-285750"/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 related to the competencies needed to continue your employment;</a:t>
            </a:r>
          </a:p>
          <a:p>
            <a:pPr marL="285750" lvl="1" indent="-285750"/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to your current professional needs and/or long-term career interests; and</a:t>
            </a:r>
          </a:p>
          <a:p>
            <a:pPr marL="285750" lvl="1" indent="-285750"/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2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quantifiable.</a:t>
            </a:r>
          </a:p>
          <a:p>
            <a:endParaRPr lang="en-US" sz="2200" dirty="0">
              <a:solidFill>
                <a:schemeClr val="tx1">
                  <a:tint val="75000"/>
                </a:schemeClr>
              </a:solidFill>
            </a:endParaRPr>
          </a:p>
          <a:p>
            <a:r>
              <a:rPr lang="en-US" sz="2200" dirty="0">
                <a:solidFill>
                  <a:schemeClr val="tx1">
                    <a:tint val="75000"/>
                  </a:schemeClr>
                </a:solidFill>
              </a:rPr>
              <a:t>Member registrations can be reached at </a:t>
            </a:r>
            <a:r>
              <a:rPr lang="en-US" sz="2200" dirty="0">
                <a:solidFill>
                  <a:schemeClr val="tx1">
                    <a:tint val="75000"/>
                  </a:schemeClr>
                </a:solidFill>
                <a:hlinkClick r:id="rId2"/>
              </a:rPr>
              <a:t>cpdreporting@cpaalberta.ca</a:t>
            </a:r>
            <a:r>
              <a:rPr lang="en-US" sz="2200" dirty="0">
                <a:solidFill>
                  <a:schemeClr val="tx1">
                    <a:tint val="75000"/>
                  </a:schemeClr>
                </a:solidFill>
              </a:rPr>
              <a:t> or toll free at</a:t>
            </a:r>
          </a:p>
          <a:p>
            <a:r>
              <a:rPr lang="en-US" sz="2200" dirty="0">
                <a:solidFill>
                  <a:schemeClr val="tx1">
                    <a:tint val="75000"/>
                  </a:schemeClr>
                </a:solidFill>
              </a:rPr>
              <a:t>1-800-232-9406.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2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12584</TotalTime>
  <Words>425</Words>
  <Application>Microsoft Office PowerPoint</Application>
  <PresentationFormat>Widescreen</PresentationFormat>
  <Paragraphs>42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would not be considered a learning activity?</vt:lpstr>
      <vt:lpstr>In review:</vt:lpstr>
    </vt:vector>
  </TitlesOfParts>
  <Company>CPA Alberta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Barb Gaudet</cp:lastModifiedBy>
  <cp:revision>143</cp:revision>
  <dcterms:created xsi:type="dcterms:W3CDTF">2018-07-18T16:33:12Z</dcterms:created>
  <dcterms:modified xsi:type="dcterms:W3CDTF">2018-11-07T19:42:22Z</dcterms:modified>
</cp:coreProperties>
</file>